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6" r:id="rId13"/>
    <p:sldId id="265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3BC3E-CF3B-4EAA-97AD-8AED12436A4C}" type="datetimeFigureOut">
              <a:rPr lang="en-US" smtClean="0"/>
              <a:t>9/27/2010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9931C-9855-41F0-8B6C-A0C1911D30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9931C-9855-41F0-8B6C-A0C1911D30B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D91692C-0A72-427E-A27E-DA9791C4E4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C07327F-6634-468D-8BB2-796B313A4FCE}" type="datetimeFigureOut">
              <a:rPr lang="en-US" smtClean="0"/>
              <a:pPr/>
              <a:t>9/27/2010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543800" cy="25939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400"/>
            <a:ext cx="84582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849" y="685800"/>
            <a:ext cx="8369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ORIGINS OF AMERICAN GOVERNMENT </a:t>
            </a:r>
          </a:p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 THE CONSTITUTION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3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Significant political values of the Constitution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Republicanism – a form of government in which power resides in the people and is exercised by elected representatives.</a:t>
            </a:r>
          </a:p>
          <a:p>
            <a:r>
              <a:rPr lang="en-US" dirty="0" smtClean="0"/>
              <a:t>Federalism – division of power between a central or national government and several regional governments.</a:t>
            </a:r>
            <a:endParaRPr lang="en-US" dirty="0"/>
          </a:p>
          <a:p>
            <a:r>
              <a:rPr lang="en-US" dirty="0" smtClean="0"/>
              <a:t>Separation of Powers – legislative, executive and judicial powers are divided among three independent and coequal branches of government.</a:t>
            </a:r>
          </a:p>
          <a:p>
            <a:r>
              <a:rPr lang="en-US" dirty="0" smtClean="0"/>
              <a:t>Checks and Balances – </a:t>
            </a:r>
            <a:r>
              <a:rPr lang="en-US" dirty="0"/>
              <a:t>a major principle of the American government system whereby each branch of the government  exercises a check on the actions of the others</a:t>
            </a:r>
            <a:endParaRPr lang="en-US" dirty="0" smtClean="0"/>
          </a:p>
          <a:p>
            <a:r>
              <a:rPr lang="en-US" dirty="0" smtClean="0"/>
              <a:t>Limited Government – a form of government based on the principle that the powers of government should be clearly limited and each individual has rights the government cannot take away.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of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for an army</a:t>
            </a:r>
          </a:p>
          <a:p>
            <a:r>
              <a:rPr lang="en-US" dirty="0" smtClean="0"/>
              <a:t>Power to tax</a:t>
            </a:r>
          </a:p>
          <a:p>
            <a:r>
              <a:rPr lang="en-US" dirty="0" smtClean="0"/>
              <a:t>A Supreme Court – judicial review – established by Marbury v. Madison</a:t>
            </a:r>
          </a:p>
          <a:p>
            <a:r>
              <a:rPr lang="en-US" dirty="0" smtClean="0"/>
              <a:t>Coin and regulate currency</a:t>
            </a:r>
          </a:p>
          <a:p>
            <a:r>
              <a:rPr lang="en-US" dirty="0" smtClean="0"/>
              <a:t>No export taxes</a:t>
            </a:r>
          </a:p>
          <a:p>
            <a:r>
              <a:rPr lang="en-US" dirty="0" smtClean="0"/>
              <a:t>Control of interstate trade</a:t>
            </a:r>
          </a:p>
          <a:p>
            <a:r>
              <a:rPr lang="en-US" dirty="0" smtClean="0"/>
              <a:t>Federal supremacy – unity without uniformity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4114800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0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Organization of the Constitution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620000" cy="48006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11373"/>
            <a:ext cx="8686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3200400"/>
            <a:ext cx="4572000" cy="255454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Preamble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I – Legislative Branch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II – Executive Branch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III – Judicial Branch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IV – Relations among the States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V – Methods of Amendment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VI – National Supremacy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Article VII – Ratification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4625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 of the Constitution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Federalists		         vs.</a:t>
            </a:r>
          </a:p>
          <a:p>
            <a:r>
              <a:rPr lang="en-US" dirty="0" smtClean="0"/>
              <a:t>John Jay</a:t>
            </a:r>
          </a:p>
          <a:p>
            <a:r>
              <a:rPr lang="en-US" dirty="0" smtClean="0"/>
              <a:t>Alexander Hamilton</a:t>
            </a:r>
          </a:p>
          <a:p>
            <a:r>
              <a:rPr lang="en-US" dirty="0" smtClean="0"/>
              <a:t>James Madison</a:t>
            </a:r>
          </a:p>
          <a:p>
            <a:r>
              <a:rPr lang="en-US" dirty="0" smtClean="0"/>
              <a:t>Federalist Papers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486400" y="1536700"/>
            <a:ext cx="3657600" cy="4589463"/>
          </a:xfrm>
        </p:spPr>
        <p:txBody>
          <a:bodyPr/>
          <a:lstStyle/>
          <a:p>
            <a:r>
              <a:rPr lang="en-US" dirty="0" smtClean="0"/>
              <a:t>Anti-federalists</a:t>
            </a:r>
          </a:p>
          <a:p>
            <a:r>
              <a:rPr lang="en-US" dirty="0" smtClean="0"/>
              <a:t>Patrick Henry</a:t>
            </a:r>
          </a:p>
          <a:p>
            <a:r>
              <a:rPr lang="en-US" dirty="0" smtClean="0"/>
              <a:t>John Hancock</a:t>
            </a:r>
          </a:p>
          <a:p>
            <a:r>
              <a:rPr lang="en-US" dirty="0" smtClean="0"/>
              <a:t>Samuel Adams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8975" y="2057400"/>
            <a:ext cx="1942184" cy="2194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410075"/>
            <a:ext cx="239077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8373" y="4495800"/>
            <a:ext cx="1510427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4495800"/>
            <a:ext cx="1394729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529" y="4495800"/>
            <a:ext cx="14128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86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Amending the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620000" cy="4800600"/>
          </a:xfrm>
        </p:spPr>
        <p:txBody>
          <a:bodyPr/>
          <a:lstStyle/>
          <a:p>
            <a:r>
              <a:rPr lang="en-US" dirty="0" smtClean="0"/>
              <a:t>The Bill of Rights, the first ten amendments, was added to the Constitution in order for the Anti-Federalists to support ratification.</a:t>
            </a:r>
          </a:p>
          <a:p>
            <a:r>
              <a:rPr lang="en-US" dirty="0" smtClean="0"/>
              <a:t>Article V sets out the methods for formally amending the Constitution.</a:t>
            </a:r>
          </a:p>
          <a:p>
            <a:r>
              <a:rPr lang="en-US" dirty="0" smtClean="0"/>
              <a:t>“Informally amending” the Constitution takes place through basic legislation, executive actions, court decisions, party practices and customs.</a:t>
            </a:r>
          </a:p>
          <a:p>
            <a:r>
              <a:rPr lang="en-US" dirty="0" smtClean="0"/>
              <a:t>There are currently 27 amendments to the U.S. Constitution.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25" y="4502150"/>
            <a:ext cx="19621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1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Four methods of amending the Constitution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163" y="1219200"/>
            <a:ext cx="805542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5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369" y="923925"/>
            <a:ext cx="7620000" cy="1143000"/>
          </a:xfrm>
        </p:spPr>
        <p:txBody>
          <a:bodyPr/>
          <a:lstStyle/>
          <a:p>
            <a:r>
              <a:rPr lang="en-US" dirty="0" smtClean="0"/>
              <a:t>The Colonial Mind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050" y="2133600"/>
            <a:ext cx="7620000" cy="4800600"/>
          </a:xfrm>
        </p:spPr>
        <p:txBody>
          <a:bodyPr/>
          <a:lstStyle/>
          <a:p>
            <a:r>
              <a:rPr lang="en-US" dirty="0" smtClean="0"/>
              <a:t>A.  Belief that British politicians were corrupt.</a:t>
            </a:r>
          </a:p>
          <a:p>
            <a:r>
              <a:rPr lang="en-US" dirty="0" smtClean="0"/>
              <a:t>B.  Belief in higher law of natural rights:  life, liberty, property</a:t>
            </a:r>
          </a:p>
          <a:p>
            <a:r>
              <a:rPr lang="en-US" dirty="0" smtClean="0"/>
              <a:t>C.  The American Revolution was a “war on ideology”</a:t>
            </a:r>
          </a:p>
          <a:p>
            <a:r>
              <a:rPr lang="en-US" dirty="0" smtClean="0"/>
              <a:t>D.  Specific complaints against George III are outlined in the Declaration of Independence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457200"/>
            <a:ext cx="1699321" cy="2103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4114800"/>
            <a:ext cx="403936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97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Declaration of Independence was written by Thomas Jefferson during the Second Continental Congress in 1776.  It lists specific grievances against King George III.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6" b="2316"/>
          <a:stretch>
            <a:fillRect/>
          </a:stretch>
        </p:blipFill>
        <p:spPr>
          <a:xfrm>
            <a:off x="4191000" y="2133600"/>
            <a:ext cx="4229100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3524250" cy="234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2578574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40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Articles of Confederation was the first attempt at a national government.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and Powers of the Articles of Confederation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Unicameral legislature</a:t>
            </a:r>
          </a:p>
          <a:p>
            <a:r>
              <a:rPr lang="en-US" sz="2200" dirty="0" smtClean="0"/>
              <a:t>Power to make war</a:t>
            </a:r>
          </a:p>
          <a:p>
            <a:r>
              <a:rPr lang="en-US" sz="2200" dirty="0" smtClean="0"/>
              <a:t>Send and receive ambassadors</a:t>
            </a:r>
          </a:p>
          <a:p>
            <a:r>
              <a:rPr lang="en-US" sz="2200" dirty="0" smtClean="0"/>
              <a:t>Make treaties</a:t>
            </a:r>
          </a:p>
          <a:p>
            <a:r>
              <a:rPr lang="en-US" sz="2200" dirty="0" smtClean="0"/>
              <a:t>Borrow money</a:t>
            </a:r>
          </a:p>
          <a:p>
            <a:r>
              <a:rPr lang="en-US" sz="2200" dirty="0" smtClean="0"/>
              <a:t>Set up monetary system</a:t>
            </a:r>
          </a:p>
          <a:p>
            <a:r>
              <a:rPr lang="en-US" sz="2200" dirty="0" smtClean="0"/>
              <a:t>Build army, navy</a:t>
            </a:r>
          </a:p>
          <a:p>
            <a:r>
              <a:rPr lang="en-US" sz="2200" dirty="0" smtClean="0"/>
              <a:t>Settle disputes</a:t>
            </a:r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Weaknesses of the Articles of Confederation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Small army, dependent on state militias</a:t>
            </a:r>
          </a:p>
          <a:p>
            <a:r>
              <a:rPr lang="en-US" dirty="0" smtClean="0"/>
              <a:t>No taxes to pay for government</a:t>
            </a:r>
          </a:p>
          <a:p>
            <a:r>
              <a:rPr lang="en-US" dirty="0" smtClean="0"/>
              <a:t>No control of interstate trade</a:t>
            </a:r>
          </a:p>
          <a:p>
            <a:r>
              <a:rPr lang="en-US" dirty="0" smtClean="0"/>
              <a:t>No Federal supremacy</a:t>
            </a:r>
          </a:p>
          <a:p>
            <a:r>
              <a:rPr lang="en-US" dirty="0" smtClean="0"/>
              <a:t>No national judicial system</a:t>
            </a:r>
          </a:p>
          <a:p>
            <a:r>
              <a:rPr lang="en-US" dirty="0" smtClean="0"/>
              <a:t>No control of currency</a:t>
            </a:r>
          </a:p>
          <a:p>
            <a:r>
              <a:rPr lang="en-US" dirty="0" smtClean="0"/>
              <a:t>State could tax imports and </a:t>
            </a:r>
            <a:r>
              <a:rPr lang="en-US" dirty="0" err="1" smtClean="0"/>
              <a:t>exprorts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35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Shay’s Rebellion in 1786 led to the Constitutional Convention.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2" b="8772"/>
          <a:stretch>
            <a:fillRect/>
          </a:stretch>
        </p:blipFill>
        <p:spPr>
          <a:xfrm>
            <a:off x="228600" y="228600"/>
            <a:ext cx="8035290" cy="5212080"/>
          </a:xfrm>
        </p:spPr>
      </p:pic>
    </p:spTree>
    <p:extLst>
      <p:ext uri="{BB962C8B-B14F-4D97-AF65-F5344CB8AC3E}">
        <p14:creationId xmlns:p14="http://schemas.microsoft.com/office/powerpoint/2010/main" xmlns="" val="276040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1200"/>
            <a:ext cx="7772400" cy="594626"/>
          </a:xfrm>
        </p:spPr>
        <p:txBody>
          <a:bodyPr/>
          <a:lstStyle/>
          <a:p>
            <a:r>
              <a:rPr lang="en-US" dirty="0" smtClean="0"/>
              <a:t>The Constitutional Convention was held in Philadelphia in 1787.  55 delegates attended.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9" b="2179"/>
          <a:stretch>
            <a:fillRect/>
          </a:stretch>
        </p:blipFill>
        <p:spPr>
          <a:xfrm>
            <a:off x="152400" y="152400"/>
            <a:ext cx="8176260" cy="5303520"/>
          </a:xfrm>
        </p:spPr>
      </p:pic>
    </p:spTree>
    <p:extLst>
      <p:ext uri="{BB962C8B-B14F-4D97-AF65-F5344CB8AC3E}">
        <p14:creationId xmlns:p14="http://schemas.microsoft.com/office/powerpoint/2010/main" xmlns="" val="16580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3657600" cy="639762"/>
          </a:xfrm>
        </p:spPr>
        <p:txBody>
          <a:bodyPr/>
          <a:lstStyle/>
          <a:p>
            <a:r>
              <a:rPr lang="en-US" sz="2800" dirty="0" smtClean="0"/>
              <a:t>The Virginia Plan	</a:t>
            </a: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3657600" cy="3951288"/>
          </a:xfrm>
        </p:spPr>
        <p:txBody>
          <a:bodyPr/>
          <a:lstStyle/>
          <a:p>
            <a:r>
              <a:rPr lang="en-US" dirty="0" smtClean="0"/>
              <a:t>Called for a strong national government</a:t>
            </a:r>
          </a:p>
          <a:p>
            <a:r>
              <a:rPr lang="en-US" dirty="0" smtClean="0"/>
              <a:t>Bicameral legislature</a:t>
            </a:r>
          </a:p>
          <a:p>
            <a:r>
              <a:rPr lang="en-US" dirty="0" smtClean="0"/>
              <a:t>3 separate branches</a:t>
            </a:r>
          </a:p>
          <a:p>
            <a:r>
              <a:rPr lang="en-US" dirty="0" smtClean="0"/>
              <a:t>Wanted representation based on population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419600" y="685800"/>
            <a:ext cx="3657600" cy="639762"/>
          </a:xfrm>
        </p:spPr>
        <p:txBody>
          <a:bodyPr/>
          <a:lstStyle/>
          <a:p>
            <a:r>
              <a:rPr lang="en-US" sz="2800" dirty="0" smtClean="0"/>
              <a:t>The New Jersey Plan</a:t>
            </a:r>
            <a:endParaRPr lang="en-US" sz="28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419600" y="1752600"/>
            <a:ext cx="3657600" cy="3951288"/>
          </a:xfrm>
        </p:spPr>
        <p:txBody>
          <a:bodyPr/>
          <a:lstStyle/>
          <a:p>
            <a:r>
              <a:rPr lang="en-US" dirty="0" smtClean="0"/>
              <a:t>Wanted to amend the Articles of Confederation</a:t>
            </a:r>
          </a:p>
          <a:p>
            <a:r>
              <a:rPr lang="en-US" dirty="0" smtClean="0"/>
              <a:t>Wanted one representative per state</a:t>
            </a:r>
          </a:p>
          <a:p>
            <a:r>
              <a:rPr lang="en-US" dirty="0" smtClean="0"/>
              <a:t>Protected the interests of the small states</a:t>
            </a:r>
            <a:endParaRPr lang="en-US" dirty="0"/>
          </a:p>
        </p:txBody>
      </p:sp>
      <p:pic>
        <p:nvPicPr>
          <p:cNvPr id="1026" name="Picture 2" descr="C:\Users\oWNER\AppData\Local\Microsoft\Windows\Temporary Internet Files\Content.IE5\IWPF6KHJ\MC9000567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1815084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6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Compromise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Compromise proposed by Connecticut  included the House of Representatives based on population and the Senate is two per state.</a:t>
            </a:r>
          </a:p>
          <a:p>
            <a:r>
              <a:rPr lang="en-US" dirty="0" smtClean="0"/>
              <a:t>This established the spirit of compromise, central to effective democracy.</a:t>
            </a:r>
          </a:p>
          <a:p>
            <a:endParaRPr lang="en-US" dirty="0"/>
          </a:p>
          <a:p>
            <a:r>
              <a:rPr lang="en-US" dirty="0" smtClean="0"/>
              <a:t>Other compromises in the Constitution…</a:t>
            </a:r>
          </a:p>
          <a:p>
            <a:r>
              <a:rPr lang="en-US" dirty="0" smtClean="0"/>
              <a:t>Three-fifths Compromise</a:t>
            </a:r>
          </a:p>
          <a:p>
            <a:r>
              <a:rPr lang="en-US" dirty="0" smtClean="0"/>
              <a:t>Commerce and Slave Trade Compromise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4038600"/>
            <a:ext cx="2560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5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555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597</Words>
  <Application>Microsoft Office PowerPoint</Application>
  <PresentationFormat>On-screen Show (4:3)</PresentationFormat>
  <Paragraphs>98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Slide 1</vt:lpstr>
      <vt:lpstr>The Colonial Mind</vt:lpstr>
      <vt:lpstr>The Declaration of Independence was written by Thomas Jefferson during the Second Continental Congress in 1776.  It lists specific grievances against King George III.</vt:lpstr>
      <vt:lpstr>The Articles of Confederation was the first attempt at a national government.</vt:lpstr>
      <vt:lpstr>Shay’s Rebellion in 1786 led to the Constitutional Convention.</vt:lpstr>
      <vt:lpstr>The Constitutional Convention was held in Philadelphia in 1787.  55 delegates attended.</vt:lpstr>
      <vt:lpstr>Slide 7</vt:lpstr>
      <vt:lpstr>The Great Compromise</vt:lpstr>
      <vt:lpstr>Slide 9</vt:lpstr>
      <vt:lpstr>Significant political values of the Constitution</vt:lpstr>
      <vt:lpstr>Strengths of the Constitution</vt:lpstr>
      <vt:lpstr>Organization of the Constitution</vt:lpstr>
      <vt:lpstr>Ratification of the Constitution</vt:lpstr>
      <vt:lpstr>Amending the Constitution</vt:lpstr>
      <vt:lpstr>Four methods of amending the Constitution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AmericanGoverment</dc:title>
  <dc:creator>User</dc:creator>
  <cp:lastModifiedBy> </cp:lastModifiedBy>
  <cp:revision>36</cp:revision>
  <dcterms:created xsi:type="dcterms:W3CDTF">2010-09-21T23:28:24Z</dcterms:created>
  <dcterms:modified xsi:type="dcterms:W3CDTF">2010-09-27T12:35:24Z</dcterms:modified>
</cp:coreProperties>
</file>